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anose="020B0604020202020204" charset="0"/>
      <p:regular r:id="rId18"/>
    </p:embeddedFont>
    <p:embeddedFont>
      <p:font typeface="DM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0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um.co1.qualtrics.com/jfe/form/SV_em2KydwZ0QMgdaS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319139" flipH="1">
            <a:off x="1614269" y="-2532663"/>
            <a:ext cx="14853376" cy="15352326"/>
          </a:xfrm>
          <a:custGeom>
            <a:avLst/>
            <a:gdLst/>
            <a:ahLst/>
            <a:cxnLst/>
            <a:rect l="l" t="t" r="r" b="b"/>
            <a:pathLst>
              <a:path w="14853376" h="15352326">
                <a:moveTo>
                  <a:pt x="14853376" y="0"/>
                </a:moveTo>
                <a:lnTo>
                  <a:pt x="0" y="0"/>
                </a:lnTo>
                <a:lnTo>
                  <a:pt x="0" y="15352326"/>
                </a:lnTo>
                <a:lnTo>
                  <a:pt x="14853376" y="15352326"/>
                </a:lnTo>
                <a:lnTo>
                  <a:pt x="148533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1008">
            <a:off x="1028700" y="7129449"/>
            <a:ext cx="162306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699" y="710861"/>
            <a:ext cx="14540532" cy="7181844"/>
            <a:chOff x="0" y="0"/>
            <a:chExt cx="19387375" cy="9575792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9387375" cy="8343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440"/>
                </a:lnSpc>
              </a:pPr>
              <a:r>
                <a:rPr lang="en-US" sz="13700">
                  <a:solidFill>
                    <a:srgbClr val="000000"/>
                  </a:solidFill>
                  <a:latin typeface="DM Sans Bold"/>
                </a:rPr>
                <a:t>Utilizing Peer Mentors for Student Success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8899517"/>
              <a:ext cx="1938737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DM Sans"/>
                </a:rPr>
                <a:t>Experiential Education and Engagement Center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89" r="-23289"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347503" y="4105275"/>
          <a:ext cx="7315200" cy="2076450"/>
        </p:xfrm>
        <a:graphic>
          <a:graphicData uri="http://schemas.openxmlformats.org/drawingml/2006/table">
            <a:tbl>
              <a:tblPr/>
              <a:tblGrid>
                <a:gridCol w="146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DM Sans Bold"/>
                        </a:rPr>
                        <a:t>Year 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DM Sans Bold"/>
                        </a:rPr>
                        <a:t>Year 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DM Sans Bold"/>
                        </a:rPr>
                        <a:t>Year 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DM Sans Bold"/>
                        </a:rPr>
                        <a:t>Year 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FFFFFF"/>
                          </a:solidFill>
                          <a:latin typeface="DM Sans Bold"/>
                        </a:rPr>
                        <a:t>Year 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19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8225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DM Sans Bold"/>
                        </a:rPr>
                        <a:t>25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DM Sans Bold"/>
                        </a:rPr>
                        <a:t>92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DM Sans Bold"/>
                        </a:rPr>
                        <a:t>184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DM Sans Bold"/>
                        </a:rPr>
                        <a:t>203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DM Sans Bold"/>
                        </a:rPr>
                        <a:t>91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11074364" y="3762375"/>
            <a:ext cx="5769052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Title III Grant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4364" y="6916208"/>
            <a:ext cx="576905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89" r="-23289"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5569784" y="5138738"/>
            <a:ext cx="734068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3139044" y="4256291"/>
            <a:ext cx="3062337" cy="3062337"/>
          </a:xfrm>
          <a:custGeom>
            <a:avLst/>
            <a:gdLst/>
            <a:ahLst/>
            <a:cxnLst/>
            <a:rect l="l" t="t" r="r" b="b"/>
            <a:pathLst>
              <a:path w="3062337" h="3062337">
                <a:moveTo>
                  <a:pt x="0" y="0"/>
                </a:moveTo>
                <a:lnTo>
                  <a:pt x="3062336" y="0"/>
                </a:lnTo>
                <a:lnTo>
                  <a:pt x="3062336" y="3062337"/>
                </a:lnTo>
                <a:lnTo>
                  <a:pt x="0" y="3062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1074364" y="3762375"/>
            <a:ext cx="5769052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074364" y="6916208"/>
            <a:ext cx="576905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1915330" y="2753016"/>
            <a:ext cx="5509766" cy="65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u="sng">
                <a:solidFill>
                  <a:srgbClr val="000000"/>
                </a:solidFill>
                <a:latin typeface="DM Sans Bold"/>
                <a:hlinkClick r:id="rId4" tooltip="https://aum.co1.qualtrics.com/jfe/form/SV_em2KydwZ0QMgdaS"/>
              </a:rPr>
              <a:t>Request a peer mentor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70559" y="-3540568"/>
            <a:ext cx="8291788" cy="8229600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9" y="0"/>
                </a:lnTo>
                <a:lnTo>
                  <a:pt x="82917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9573" y="1459966"/>
            <a:ext cx="6024896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00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DM Sans Bold"/>
              </a:rPr>
              <a:t>Overview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9573" y="3916625"/>
            <a:ext cx="6024896" cy="5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What are peer mentors?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9573" y="4606292"/>
            <a:ext cx="6024896" cy="55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Mentor characteristics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09573" y="5295959"/>
            <a:ext cx="6024896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Mentor duties and responsibilities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9573" y="6519026"/>
            <a:ext cx="6024896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Utilizing peer mentors</a:t>
            </a:r>
          </a:p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Engaging mentors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9573" y="7742093"/>
            <a:ext cx="6024896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Best practices for faculty</a:t>
            </a:r>
          </a:p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Grant progress </a:t>
            </a:r>
          </a:p>
          <a:p>
            <a:pPr marL="647700" lvl="1" indent="-323850">
              <a:lnSpc>
                <a:spcPts val="459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DM Sans"/>
              </a:rPr>
              <a:t>Request a mentor</a:t>
            </a:r>
          </a:p>
        </p:txBody>
      </p:sp>
      <p:sp>
        <p:nvSpPr>
          <p:cNvPr id="9" name="AutoShape 9"/>
          <p:cNvSpPr/>
          <p:nvPr/>
        </p:nvSpPr>
        <p:spPr>
          <a:xfrm>
            <a:off x="1409573" y="3629073"/>
            <a:ext cx="15115652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926636"/>
            <a:ext cx="550452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What are Peer Mentors?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1936161"/>
            <a:ext cx="9053475" cy="1587763"/>
            <a:chOff x="0" y="0"/>
            <a:chExt cx="12071300" cy="21170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Mentors support students.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85659"/>
              <a:ext cx="12071300" cy="1131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Answer questions about course work, on-campus resources, class expectations, and more.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83190" y="4568694"/>
            <a:ext cx="9053475" cy="1149613"/>
            <a:chOff x="0" y="0"/>
            <a:chExt cx="12071300" cy="15328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Bridge between students and faculty.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856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Offers support to both students and faculty members.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983190" y="6823401"/>
            <a:ext cx="9053475" cy="1149613"/>
            <a:chOff x="0" y="0"/>
            <a:chExt cx="12071300" cy="1532817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Build community in the classroom.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85659"/>
              <a:ext cx="12071300" cy="547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Encourages communication and participation.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840269" y="1926636"/>
            <a:ext cx="5847998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Mentor Characteristics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1936161"/>
            <a:ext cx="9053475" cy="5781938"/>
            <a:chOff x="0" y="0"/>
            <a:chExt cx="12071300" cy="7709251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Knowledge &amp; Abilities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38009"/>
              <a:ext cx="12071300" cy="6971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Dedicated to helping others succeed.</a:t>
              </a:r>
            </a:p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Confident in the ability to lead others. </a:t>
              </a:r>
            </a:p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Public speaking </a:t>
              </a:r>
            </a:p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Leading group discussions.</a:t>
              </a:r>
            </a:p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Provide explanations of course material.</a:t>
              </a:r>
            </a:p>
            <a:p>
              <a:pPr marL="539749" lvl="1" indent="-269875">
                <a:lnSpc>
                  <a:spcPts val="60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Mindful of their own limitations.</a:t>
              </a:r>
            </a:p>
            <a:p>
              <a:pPr algn="l">
                <a:lnSpc>
                  <a:spcPts val="6099"/>
                </a:lnSpc>
              </a:pPr>
              <a:endParaRPr lang="en-US" sz="2499">
                <a:solidFill>
                  <a:srgbClr val="000000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840269" y="1926636"/>
            <a:ext cx="5847998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Mentor Duties and Responsibilites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1936161"/>
            <a:ext cx="9053475" cy="8090163"/>
            <a:chOff x="0" y="0"/>
            <a:chExt cx="12071300" cy="10786884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Duties &amp; Responsibilities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18959"/>
              <a:ext cx="12071300" cy="10067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Attend all class sessions.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Hold office hours each week.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30-minute session with faculty member each week.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Attend required EEEC trainings.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Complete all surveys administered by the EEEC.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Interaction sheet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Respond to emails in a timely manner. </a:t>
              </a:r>
            </a:p>
            <a:p>
              <a:pPr marL="539749" lvl="1" indent="-269875">
                <a:lnSpc>
                  <a:spcPts val="624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Mentors </a:t>
              </a:r>
              <a:r>
                <a:rPr lang="en-US" sz="2499" u="sng">
                  <a:solidFill>
                    <a:srgbClr val="000000"/>
                  </a:solidFill>
                  <a:latin typeface="DM Sans"/>
                </a:rPr>
                <a:t>do not</a:t>
              </a:r>
              <a:r>
                <a:rPr lang="en-US" sz="2499">
                  <a:solidFill>
                    <a:srgbClr val="000000"/>
                  </a:solidFill>
                  <a:latin typeface="DM Sans"/>
                </a:rPr>
                <a:t> grade papers or discipline students. </a:t>
              </a:r>
            </a:p>
            <a:p>
              <a:pPr>
                <a:lnSpc>
                  <a:spcPts val="6249"/>
                </a:lnSpc>
              </a:pPr>
              <a:endParaRPr lang="en-US" sz="2499">
                <a:solidFill>
                  <a:srgbClr val="000000"/>
                </a:solidFill>
                <a:latin typeface="DM Sans"/>
              </a:endParaRPr>
            </a:p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2336189"/>
            <a:ext cx="550452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Utilizing Mentors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2345714"/>
            <a:ext cx="9053475" cy="2902213"/>
            <a:chOff x="0" y="0"/>
            <a:chExt cx="12071300" cy="38696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Class Time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85659"/>
              <a:ext cx="12071300" cy="288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Contribute to class discussions.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Helps facilitate review sessions.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Offers an alternative point of view or reiterates points.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Class attendance 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Assist in monitoring group work activities.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83190" y="6041582"/>
            <a:ext cx="9053475" cy="2902213"/>
            <a:chOff x="0" y="0"/>
            <a:chExt cx="12071300" cy="38696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Outside of Class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85659"/>
              <a:ext cx="12071300" cy="288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Communicate with students in group texts/chats.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Reminds mentees of upcoming assignments through Blackboard.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Office hours each week </a:t>
              </a:r>
            </a:p>
            <a:p>
              <a:pPr algn="l">
                <a:lnSpc>
                  <a:spcPts val="3499"/>
                </a:lnSpc>
              </a:pPr>
              <a:endParaRPr lang="en-US" sz="2499">
                <a:solidFill>
                  <a:srgbClr val="000000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2336189"/>
            <a:ext cx="342648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Utilizing Mentors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2345714"/>
            <a:ext cx="9053475" cy="2902213"/>
            <a:chOff x="0" y="0"/>
            <a:chExt cx="12071300" cy="38696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Weekly 30-Minute Meeting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85659"/>
              <a:ext cx="12071300" cy="28839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Peer mentors should meet with their instructor once each week for 30 minutes.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Share student updates and planning for class instruction and other activities to support students. </a:t>
              </a:r>
            </a:p>
            <a:p>
              <a:pPr algn="l">
                <a:lnSpc>
                  <a:spcPts val="3499"/>
                </a:lnSpc>
              </a:pPr>
              <a:endParaRPr lang="en-US" sz="2499">
                <a:solidFill>
                  <a:srgbClr val="000000"/>
                </a:solidFill>
                <a:latin typeface="DM San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983190" y="5247926"/>
            <a:ext cx="9053475" cy="3340363"/>
            <a:chOff x="0" y="0"/>
            <a:chExt cx="12071300" cy="4453817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Sample Topics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85659"/>
              <a:ext cx="12071300" cy="3468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Ideas/principles/techniques that students are having trouble with.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Students who may need additional attention.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Ideas for engaging students.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Mentor development (public speaking, leadership, etc.)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Expectations for the semester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975538"/>
            <a:ext cx="3426486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EngagingMentors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00364" y="1985063"/>
            <a:ext cx="9053475" cy="8160013"/>
            <a:chOff x="0" y="0"/>
            <a:chExt cx="12071300" cy="1088001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Engaging Shy Mentors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85659"/>
              <a:ext cx="12071300" cy="98943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 Create a collaborative environment. </a:t>
              </a:r>
            </a:p>
            <a:p>
              <a:pPr marL="1079499" lvl="2" indent="-359833">
                <a:lnSpc>
                  <a:spcPts val="3499"/>
                </a:lnSpc>
                <a:buFont typeface="Arial"/>
                <a:buChar char="⚬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Allowing regular input from students and mentors creates an environment where they feel like they can contribute.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Get to know your mentor. </a:t>
              </a:r>
            </a:p>
            <a:p>
              <a:pPr marL="1079499" lvl="2" indent="-359833">
                <a:lnSpc>
                  <a:spcPts val="3499"/>
                </a:lnSpc>
                <a:buFont typeface="Arial"/>
                <a:buChar char="⚬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When your mentor feels comfortable, they are more likely to participate.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Small group activities. </a:t>
              </a:r>
            </a:p>
            <a:p>
              <a:pPr marL="1079499" lvl="2" indent="-359833">
                <a:lnSpc>
                  <a:spcPts val="3499"/>
                </a:lnSpc>
                <a:buFont typeface="Arial"/>
                <a:buChar char="⚬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Establishing chances for the mentor to engage with a small group of students can contribute to enhancing their self-assurance.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Encourage your mentor. </a:t>
              </a:r>
            </a:p>
            <a:p>
              <a:pPr marL="1079499" lvl="2" indent="-359833">
                <a:lnSpc>
                  <a:spcPts val="3499"/>
                </a:lnSpc>
                <a:buFont typeface="Arial"/>
                <a:buChar char="⚬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Offering words of encouragement to a reserved mentor who has successfully tackled a challenging task is an excellent way to show appreciation and support. </a:t>
              </a:r>
            </a:p>
            <a:p>
              <a:pPr algn="l">
                <a:lnSpc>
                  <a:spcPts val="3499"/>
                </a:lnSpc>
              </a:pPr>
              <a:endParaRPr lang="en-US" sz="2499">
                <a:solidFill>
                  <a:srgbClr val="000000"/>
                </a:solidFill>
                <a:latin typeface="DM Sans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45714"/>
            <a:ext cx="16230600" cy="6228493"/>
          </a:xfrm>
          <a:custGeom>
            <a:avLst/>
            <a:gdLst/>
            <a:ahLst/>
            <a:cxnLst/>
            <a:rect l="l" t="t" r="r" b="b"/>
            <a:pathLst>
              <a:path w="16230600" h="6228493">
                <a:moveTo>
                  <a:pt x="0" y="0"/>
                </a:moveTo>
                <a:lnTo>
                  <a:pt x="16230600" y="0"/>
                </a:lnTo>
                <a:lnTo>
                  <a:pt x="16230600" y="6228493"/>
                </a:lnTo>
                <a:lnTo>
                  <a:pt x="0" y="6228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3068065" y="5138738"/>
            <a:ext cx="75907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2336189"/>
            <a:ext cx="5504521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  <a:spcBef>
                <a:spcPct val="0"/>
              </a:spcBef>
            </a:pPr>
            <a:r>
              <a:rPr lang="en-US" sz="6000">
                <a:solidFill>
                  <a:srgbClr val="000000"/>
                </a:solidFill>
                <a:latin typeface="DM Sans Bold"/>
              </a:rPr>
              <a:t>Best Practices for Faculty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983190" y="2338570"/>
            <a:ext cx="9053475" cy="5214150"/>
            <a:chOff x="0" y="-9525"/>
            <a:chExt cx="12071300" cy="695220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20713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000000"/>
                  </a:solidFill>
                  <a:latin typeface="DM Sans Bold"/>
                </a:rPr>
                <a:t>Faculty Working With Mentors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85659"/>
              <a:ext cx="12071300" cy="5957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000000"/>
                  </a:solidFill>
                  <a:latin typeface="DM Sans"/>
                </a:rPr>
                <a:t>Before the </a:t>
              </a: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start of the semester, connect with your mentor to discuss roles, expectations, and goals.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Ensure you are meeting with your mentor once a week.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Introduce your mentor at the start of the semester to ensure your students know who your mentor is. </a:t>
              </a:r>
            </a:p>
            <a:p>
              <a:pPr marL="539749" lvl="1" indent="-269875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Encourage your mentor to introduce </a:t>
              </a:r>
              <a:r>
                <a:rPr lang="en-US" sz="2499" dirty="0" err="1">
                  <a:solidFill>
                    <a:srgbClr val="000000"/>
                  </a:solidFill>
                  <a:latin typeface="DM Sans"/>
                </a:rPr>
                <a:t>themself</a:t>
              </a: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 and talk about their role in the classroom and their personal interests. </a:t>
              </a:r>
            </a:p>
            <a:p>
              <a:pPr marL="539749" lvl="1" indent="-269875" algn="l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DM Sans"/>
                </a:rPr>
                <a:t>Allocate time for your mentor to lead discussions or make announcements. 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532</Words>
  <Application>Microsoft Office PowerPoint</Application>
  <PresentationFormat>Custom</PresentationFormat>
  <Paragraphs>93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DM Sans Bold</vt:lpstr>
      <vt:lpstr>DM Sans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Utilizing Peer Mentors for Student Success</dc:title>
  <dc:creator>Scott Sterling</dc:creator>
  <cp:lastModifiedBy>Scott Sterling</cp:lastModifiedBy>
  <cp:revision>5</cp:revision>
  <dcterms:created xsi:type="dcterms:W3CDTF">2006-08-16T00:00:00Z</dcterms:created>
  <dcterms:modified xsi:type="dcterms:W3CDTF">2023-10-13T16:20:55Z</dcterms:modified>
  <dc:identifier>DAFw9tLTMZs</dc:identifier>
</cp:coreProperties>
</file>